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3" r:id="rId5"/>
    <p:sldId id="264" r:id="rId6"/>
    <p:sldId id="260" r:id="rId7"/>
    <p:sldId id="261" r:id="rId8"/>
    <p:sldId id="265" r:id="rId9"/>
    <p:sldId id="266" r:id="rId10"/>
    <p:sldId id="262"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A0"/>
    <a:srgbClr val="EF53A5"/>
    <a:srgbClr val="FEFEFE"/>
    <a:srgbClr val="53325E"/>
    <a:srgbClr val="53F585"/>
    <a:srgbClr val="4C2957"/>
    <a:srgbClr val="50F784"/>
    <a:srgbClr val="64EA8A"/>
    <a:srgbClr val="E950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6" autoAdjust="0"/>
    <p:restoredTop sz="94689" autoAdjust="0"/>
  </p:normalViewPr>
  <p:slideViewPr>
    <p:cSldViewPr snapToGrid="0">
      <p:cViewPr varScale="1">
        <p:scale>
          <a:sx n="90" d="100"/>
          <a:sy n="90" d="100"/>
        </p:scale>
        <p:origin x="230" y="67"/>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b="1"/>
              <a:t>Product Roadmap</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dLbls>
          <c:showLegendKey val="0"/>
          <c:showVal val="0"/>
          <c:showCatName val="0"/>
          <c:showSerName val="0"/>
          <c:showPercent val="0"/>
          <c:showBubbleSize val="0"/>
        </c:dLbls>
        <c:gapWidth val="150"/>
        <c:overlap val="100"/>
        <c:axId val="438152400"/>
        <c:axId val="438153360"/>
      </c:barChart>
      <c:catAx>
        <c:axId val="4381524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8153360"/>
        <c:crosses val="autoZero"/>
        <c:auto val="1"/>
        <c:lblAlgn val="ctr"/>
        <c:lblOffset val="100"/>
        <c:noMultiLvlLbl val="0"/>
      </c:catAx>
      <c:valAx>
        <c:axId val="4381533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815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2.jpe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7" name="Picture 6">
          <a:extLst xmlns:a="http://schemas.openxmlformats.org/drawingml/2006/main">
            <a:ext uri="{FF2B5EF4-FFF2-40B4-BE49-F238E27FC236}">
              <a16:creationId xmlns:a16="http://schemas.microsoft.com/office/drawing/2014/main" id="{94CCF8B8-C8AF-3AA8-AB7E-9B58A7E355C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53035200" cy="33324800"/>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F3F9A3D-D0DD-4008-A9BD-641E40840281}" type="datetimeFigureOut">
              <a:rPr lang="en-IN" smtClean="0"/>
              <a:t>11-06-2025</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2534563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3F9A3D-D0DD-4008-A9BD-641E40840281}" type="datetimeFigureOut">
              <a:rPr lang="en-IN" smtClean="0"/>
              <a:t>11-06-2025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820545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F3F9A3D-D0DD-4008-A9BD-641E40840281}" type="datetimeFigureOut">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2788474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F3F9A3D-D0DD-4008-A9BD-641E40840281}" type="datetimeFigureOut">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421154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3F9A3D-D0DD-4008-A9BD-641E40840281}" type="datetimeFigureOut">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799236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F3F9A3D-D0DD-4008-A9BD-641E40840281}" type="datetimeFigureOut">
              <a:rPr lang="en-IN" smtClean="0"/>
              <a:t>11-06-2025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2856127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F3F9A3D-D0DD-4008-A9BD-641E40840281}" type="datetimeFigureOut">
              <a:rPr lang="en-IN" smtClean="0"/>
              <a:t>11-06-2025</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1885020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F3F9A3D-D0DD-4008-A9BD-641E40840281}" type="datetimeFigureOut">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3831685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F3F9A3D-D0DD-4008-A9BD-641E40840281}" type="datetimeFigureOut">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40144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3F9A3D-D0DD-4008-A9BD-641E40840281}" type="datetimeFigureOut">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2116904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3F9A3D-D0DD-4008-A9BD-641E40840281}" type="datetimeFigureOut">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717616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3F9A3D-D0DD-4008-A9BD-641E40840281}" type="datetimeFigureOut">
              <a:rPr lang="en-IN" smtClean="0"/>
              <a:t>11-06-2025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117182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3F9A3D-D0DD-4008-A9BD-641E40840281}" type="datetimeFigureOut">
              <a:rPr lang="en-IN" smtClean="0"/>
              <a:t>11-06-2025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371777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3F9A3D-D0DD-4008-A9BD-641E40840281}" type="datetimeFigureOut">
              <a:rPr lang="en-IN" smtClean="0"/>
              <a:t>11-06-2025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2042866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3F9A3D-D0DD-4008-A9BD-641E40840281}" type="datetimeFigureOut">
              <a:rPr lang="en-IN" smtClean="0"/>
              <a:t>11-06-2025</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1937542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3F9A3D-D0DD-4008-A9BD-641E40840281}" type="datetimeFigureOut">
              <a:rPr lang="en-IN" smtClean="0"/>
              <a:t>11-06-2025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2981365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3F9A3D-D0DD-4008-A9BD-641E40840281}" type="datetimeFigureOut">
              <a:rPr lang="en-IN" smtClean="0"/>
              <a:t>11-06-2025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E3696EE-397D-4A84-9F8A-7A6677B65BED}" type="slidenum">
              <a:rPr lang="en-IN" smtClean="0"/>
              <a:t>‹#›</a:t>
            </a:fld>
            <a:endParaRPr lang="en-IN"/>
          </a:p>
        </p:txBody>
      </p:sp>
    </p:spTree>
    <p:extLst>
      <p:ext uri="{BB962C8B-B14F-4D97-AF65-F5344CB8AC3E}">
        <p14:creationId xmlns:p14="http://schemas.microsoft.com/office/powerpoint/2010/main" val="216363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F3F9A3D-D0DD-4008-A9BD-641E40840281}" type="datetimeFigureOut">
              <a:rPr lang="en-IN" smtClean="0"/>
              <a:t>11-06-2025</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E3696EE-397D-4A84-9F8A-7A6677B65BED}" type="slidenum">
              <a:rPr lang="en-IN" smtClean="0"/>
              <a:t>‹#›</a:t>
            </a:fld>
            <a:endParaRPr lang="en-IN"/>
          </a:p>
        </p:txBody>
      </p:sp>
    </p:spTree>
    <p:extLst>
      <p:ext uri="{BB962C8B-B14F-4D97-AF65-F5344CB8AC3E}">
        <p14:creationId xmlns:p14="http://schemas.microsoft.com/office/powerpoint/2010/main" val="14156098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198" y="-8021"/>
            <a:ext cx="12039602" cy="752215"/>
          </a:xfrm>
          <a:solidFill>
            <a:srgbClr val="4C2957">
              <a:alpha val="80000"/>
            </a:srgbClr>
          </a:solidFill>
        </p:spPr>
        <p:txBody>
          <a:bodyPr/>
          <a:lstStyle/>
          <a:p>
            <a:pPr algn="ctr"/>
            <a:r>
              <a:rPr lang="en-US">
                <a:solidFill>
                  <a:srgbClr val="E950FC"/>
                </a:solidFill>
              </a:rPr>
              <a:t>Planet of Twins</a:t>
            </a:r>
            <a:endParaRPr lang="en-IN">
              <a:solidFill>
                <a:srgbClr val="64EA8A"/>
              </a:solidFill>
            </a:endParaRPr>
          </a:p>
        </p:txBody>
      </p:sp>
      <p:sp>
        <p:nvSpPr>
          <p:cNvPr id="4" name="TextBox 3"/>
          <p:cNvSpPr txBox="1"/>
          <p:nvPr/>
        </p:nvSpPr>
        <p:spPr>
          <a:xfrm>
            <a:off x="76198" y="-179136"/>
            <a:ext cx="12039602" cy="923330"/>
          </a:xfrm>
          <a:prstGeom prst="rect">
            <a:avLst/>
          </a:prstGeom>
          <a:solidFill>
            <a:srgbClr val="4C2957">
              <a:alpha val="80000"/>
            </a:srgbClr>
          </a:solidFill>
        </p:spPr>
        <p:txBody>
          <a:bodyPr wrap="square" rtlCol="0">
            <a:spAutoFit/>
          </a:bodyPr>
          <a:lstStyle/>
          <a:p>
            <a:pPr algn="ctr"/>
            <a:r>
              <a:rPr lang="en-US" sz="5400">
                <a:solidFill>
                  <a:srgbClr val="53F585"/>
                </a:solidFill>
                <a:latin typeface="+mj-lt"/>
              </a:rPr>
              <a:t>Planet of Twins</a:t>
            </a:r>
            <a:endParaRPr lang="en-IN" sz="5400">
              <a:solidFill>
                <a:srgbClr val="53F585"/>
              </a:solidFill>
              <a:latin typeface="+mj-lt"/>
            </a:endParaRPr>
          </a:p>
        </p:txBody>
      </p:sp>
      <p:sp>
        <p:nvSpPr>
          <p:cNvPr id="8" name="Subtitle 7">
            <a:extLst>
              <a:ext uri="{FF2B5EF4-FFF2-40B4-BE49-F238E27FC236}">
                <a16:creationId xmlns:a16="http://schemas.microsoft.com/office/drawing/2014/main" id="{1BCFF24C-1B29-13B4-4964-B95CFF740EBD}"/>
              </a:ext>
            </a:extLst>
          </p:cNvPr>
          <p:cNvSpPr>
            <a:spLocks noGrp="1"/>
          </p:cNvSpPr>
          <p:nvPr>
            <p:ph type="subTitle" idx="1"/>
          </p:nvPr>
        </p:nvSpPr>
        <p:spPr>
          <a:xfrm>
            <a:off x="76198" y="6162260"/>
            <a:ext cx="12039602" cy="774243"/>
          </a:xfrm>
          <a:solidFill>
            <a:srgbClr val="4C2957">
              <a:alpha val="85000"/>
            </a:srgbClr>
          </a:solidFill>
        </p:spPr>
        <p:txBody>
          <a:bodyPr>
            <a:normAutofit/>
          </a:bodyPr>
          <a:lstStyle/>
          <a:p>
            <a:pPr algn="ctr">
              <a:lnSpc>
                <a:spcPct val="200000"/>
              </a:lnSpc>
            </a:pPr>
            <a:r>
              <a:rPr lang="en-IN" sz="2000" b="1">
                <a:solidFill>
                  <a:srgbClr val="53F585"/>
                </a:solidFill>
              </a:rPr>
              <a:t>Duality shattered, bond starts to fade , defy the odds or watch your world fall</a:t>
            </a:r>
          </a:p>
        </p:txBody>
      </p:sp>
      <p:sp>
        <p:nvSpPr>
          <p:cNvPr id="10" name="TextBox 9">
            <a:extLst>
              <a:ext uri="{FF2B5EF4-FFF2-40B4-BE49-F238E27FC236}">
                <a16:creationId xmlns:a16="http://schemas.microsoft.com/office/drawing/2014/main" id="{4C2BA5DE-5064-7FA2-21A2-5CA22C3E0395}"/>
              </a:ext>
            </a:extLst>
          </p:cNvPr>
          <p:cNvSpPr txBox="1"/>
          <p:nvPr/>
        </p:nvSpPr>
        <p:spPr>
          <a:xfrm>
            <a:off x="-3315" y="5798008"/>
            <a:ext cx="3975652" cy="307777"/>
          </a:xfrm>
          <a:prstGeom prst="rect">
            <a:avLst/>
          </a:prstGeom>
          <a:noFill/>
        </p:spPr>
        <p:txBody>
          <a:bodyPr wrap="square" rtlCol="0">
            <a:spAutoFit/>
          </a:bodyPr>
          <a:lstStyle/>
          <a:p>
            <a:r>
              <a:rPr lang="en-IN" sz="1400">
                <a:solidFill>
                  <a:srgbClr val="FEFEFE"/>
                </a:solidFill>
              </a:rPr>
              <a:t>*Visual does not represent the final product</a:t>
            </a:r>
          </a:p>
        </p:txBody>
      </p:sp>
    </p:spTree>
    <p:extLst>
      <p:ext uri="{BB962C8B-B14F-4D97-AF65-F5344CB8AC3E}">
        <p14:creationId xmlns:p14="http://schemas.microsoft.com/office/powerpoint/2010/main" val="207054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repeatCount="indefinite"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grpSp>
      <p:sp>
        <p:nvSpPr>
          <p:cNvPr id="2" name="Title 1"/>
          <p:cNvSpPr>
            <a:spLocks noGrp="1"/>
          </p:cNvSpPr>
          <p:nvPr>
            <p:ph type="title"/>
          </p:nvPr>
        </p:nvSpPr>
        <p:spPr>
          <a:xfrm>
            <a:off x="836247" y="1085549"/>
            <a:ext cx="3430947" cy="4686903"/>
          </a:xfrm>
        </p:spPr>
        <p:txBody>
          <a:bodyPr anchor="ctr">
            <a:normAutofit/>
          </a:bodyPr>
          <a:lstStyle/>
          <a:p>
            <a:pPr algn="ctr"/>
            <a:r>
              <a:rPr lang="en-US" sz="2800" b="1">
                <a:solidFill>
                  <a:schemeClr val="tx1"/>
                </a:solidFill>
              </a:rPr>
              <a:t>ASK</a:t>
            </a:r>
            <a:br>
              <a:rPr lang="en-US" b="1">
                <a:solidFill>
                  <a:schemeClr val="tx1"/>
                </a:solidFill>
              </a:rPr>
            </a:br>
            <a:r>
              <a:rPr lang="en-US" b="1">
                <a:solidFill>
                  <a:schemeClr val="tx1"/>
                </a:solidFill>
              </a:rPr>
              <a:t>$350K(USD)</a:t>
            </a:r>
            <a:endParaRPr lang="en-IN">
              <a:solidFill>
                <a:schemeClr val="tx1"/>
              </a:solidFill>
            </a:endParaRPr>
          </a:p>
        </p:txBody>
      </p:sp>
      <p:cxnSp>
        <p:nvCxnSpPr>
          <p:cNvPr id="22" name="Straight Connector 21">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en-US">
                <a:solidFill>
                  <a:schemeClr val="tx1"/>
                </a:solidFill>
              </a:rPr>
              <a:t>This will help us to release the planet of twins within a period of 1 year and 6 months. </a:t>
            </a:r>
          </a:p>
          <a:p>
            <a:r>
              <a:rPr lang="en-US">
                <a:solidFill>
                  <a:schemeClr val="tx1"/>
                </a:solidFill>
              </a:rPr>
              <a:t>We will also be making short multiplayer games to create a presence in the market and company’s portfolio before the main projects launch.</a:t>
            </a:r>
          </a:p>
          <a:p>
            <a:r>
              <a:rPr lang="en-US">
                <a:solidFill>
                  <a:schemeClr val="tx1"/>
                </a:solidFill>
              </a:rPr>
              <a:t>This will help us to allocate and withhold resources for a run of 2 years. </a:t>
            </a:r>
          </a:p>
          <a:p>
            <a:r>
              <a:rPr lang="en-US">
                <a:solidFill>
                  <a:schemeClr val="tx1"/>
                </a:solidFill>
              </a:rPr>
              <a:t>The total team size would be (6 Dev, 2 Audio department, 3 QA and 3 Art and animation )</a:t>
            </a:r>
          </a:p>
          <a:p>
            <a:r>
              <a:rPr lang="en-US">
                <a:solidFill>
                  <a:schemeClr val="tx1"/>
                </a:solidFill>
              </a:rPr>
              <a:t>To regain this funds, We need to sell 36.6K copies of planet of twins (Priced at 10$)</a:t>
            </a:r>
          </a:p>
          <a:p>
            <a:endParaRPr lang="en-IN">
              <a:solidFill>
                <a:schemeClr val="tx1"/>
              </a:solidFill>
            </a:endParaRPr>
          </a:p>
        </p:txBody>
      </p:sp>
    </p:spTree>
    <p:extLst>
      <p:ext uri="{BB962C8B-B14F-4D97-AF65-F5344CB8AC3E}">
        <p14:creationId xmlns:p14="http://schemas.microsoft.com/office/powerpoint/2010/main" val="163119206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1109B5D-BC35-4376-98A2-F53B03E4E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9" name="Freeform 5">
            <a:extLst>
              <a:ext uri="{FF2B5EF4-FFF2-40B4-BE49-F238E27FC236}">
                <a16:creationId xmlns:a16="http://schemas.microsoft.com/office/drawing/2014/main" id="{94D90C11-98A3-40E3-B04C-A3025D645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2" name="Title 1"/>
          <p:cNvSpPr>
            <a:spLocks noGrp="1"/>
          </p:cNvSpPr>
          <p:nvPr>
            <p:ph type="title"/>
          </p:nvPr>
        </p:nvSpPr>
        <p:spPr>
          <a:xfrm>
            <a:off x="1959429" y="583910"/>
            <a:ext cx="7546312" cy="801507"/>
          </a:xfrm>
        </p:spPr>
        <p:txBody>
          <a:bodyPr anchor="t">
            <a:normAutofit/>
          </a:bodyPr>
          <a:lstStyle/>
          <a:p>
            <a:pPr algn="ctr"/>
            <a:r>
              <a:rPr lang="en-US" sz="2800" b="1">
                <a:solidFill>
                  <a:schemeClr val="tx1"/>
                </a:solidFill>
              </a:rPr>
              <a:t>Summary</a:t>
            </a:r>
            <a:endParaRPr lang="en-IN" sz="2800">
              <a:solidFill>
                <a:schemeClr val="tx1"/>
              </a:solidFill>
            </a:endParaRPr>
          </a:p>
        </p:txBody>
      </p:sp>
      <p:sp>
        <p:nvSpPr>
          <p:cNvPr id="31" name="Rectangle 30">
            <a:extLst>
              <a:ext uri="{FF2B5EF4-FFF2-40B4-BE49-F238E27FC236}">
                <a16:creationId xmlns:a16="http://schemas.microsoft.com/office/drawing/2014/main" id="{A3B28FB1-97C9-4A9E-A45B-356508C2C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p:cNvSpPr>
            <a:spLocks noGrp="1"/>
          </p:cNvSpPr>
          <p:nvPr>
            <p:ph idx="1"/>
          </p:nvPr>
        </p:nvSpPr>
        <p:spPr>
          <a:xfrm>
            <a:off x="1714500" y="1738992"/>
            <a:ext cx="8266113" cy="4101971"/>
          </a:xfrm>
        </p:spPr>
        <p:txBody>
          <a:bodyPr>
            <a:normAutofit lnSpcReduction="10000"/>
          </a:bodyPr>
          <a:lstStyle/>
          <a:p>
            <a:r>
              <a:rPr lang="en-IN" sz="1800"/>
              <a:t>Planet of Twins is a Cooperative Adventure, puzzle game with a strong storyline and character development. Each iteration of planet of twins develops the character of our protagonists and give them a new purpose to proceed further in their journey</a:t>
            </a:r>
          </a:p>
          <a:p>
            <a:r>
              <a:rPr lang="en-IN"/>
              <a:t>We will require $350k USD to complete this project in 1 year and 6 months and recoup it, We will need to sold 36.6k copies of the game</a:t>
            </a:r>
          </a:p>
          <a:p>
            <a:r>
              <a:rPr lang="en-US">
                <a:solidFill>
                  <a:schemeClr val="tx1"/>
                </a:solidFill>
              </a:rPr>
              <a:t>The total team size would be (6 Dev, 2 Audio department, 3 QA and 3 Art and animation )</a:t>
            </a:r>
          </a:p>
          <a:p>
            <a:r>
              <a:rPr lang="en-IN"/>
              <a:t>We Believe that planet of twins has great potential with strong storyline and character build up along with unique gameplay systems and powers to make it a great success in the gaming world. </a:t>
            </a:r>
          </a:p>
          <a:p>
            <a:endParaRPr lang="en-IN"/>
          </a:p>
          <a:p>
            <a:pPr marL="0" indent="0" algn="ctr">
              <a:buNone/>
            </a:pPr>
            <a:r>
              <a:rPr lang="en-IN" b="1"/>
              <a:t>THANK YOU SO MUCH</a:t>
            </a:r>
            <a:endParaRPr lang="en-IN" sz="1800" b="1"/>
          </a:p>
          <a:p>
            <a:endParaRPr lang="en-IN">
              <a:solidFill>
                <a:schemeClr val="tx1"/>
              </a:solidFill>
            </a:endParaRPr>
          </a:p>
        </p:txBody>
      </p:sp>
    </p:spTree>
    <p:extLst>
      <p:ext uri="{BB962C8B-B14F-4D97-AF65-F5344CB8AC3E}">
        <p14:creationId xmlns:p14="http://schemas.microsoft.com/office/powerpoint/2010/main" val="399009109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2000"/>
            <a:lum/>
          </a:blip>
          <a:srcRect/>
          <a:stretch>
            <a:fillRect l="-3000" r="-3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endParaRPr lang="en-IN" b="1">
              <a:solidFill>
                <a:srgbClr val="EF53A5"/>
              </a:solidFill>
            </a:endParaRPr>
          </a:p>
        </p:txBody>
      </p:sp>
      <p:sp>
        <p:nvSpPr>
          <p:cNvPr id="7" name="Content Placeholder 6"/>
          <p:cNvSpPr>
            <a:spLocks noGrp="1"/>
          </p:cNvSpPr>
          <p:nvPr>
            <p:ph idx="1"/>
          </p:nvPr>
        </p:nvSpPr>
        <p:spPr>
          <a:xfrm>
            <a:off x="7981122" y="3826013"/>
            <a:ext cx="3985591" cy="2783509"/>
          </a:xfrm>
        </p:spPr>
        <p:txBody>
          <a:bodyPr>
            <a:normAutofit fontScale="92500" lnSpcReduction="20000"/>
          </a:bodyPr>
          <a:lstStyle/>
          <a:p>
            <a:r>
              <a:rPr lang="en-US" b="1">
                <a:solidFill>
                  <a:schemeClr val="tx1">
                    <a:lumMod val="95000"/>
                    <a:lumOff val="5000"/>
                  </a:schemeClr>
                </a:solidFill>
              </a:rPr>
              <a:t>Mode – Single player</a:t>
            </a:r>
          </a:p>
          <a:p>
            <a:r>
              <a:rPr lang="en-US" b="1">
                <a:solidFill>
                  <a:schemeClr val="tx1">
                    <a:lumMod val="95000"/>
                    <a:lumOff val="5000"/>
                  </a:schemeClr>
                </a:solidFill>
              </a:rPr>
              <a:t>Genre – 3D Puzzle, Adventure, Cooperative </a:t>
            </a:r>
          </a:p>
          <a:p>
            <a:r>
              <a:rPr lang="en-US" b="1">
                <a:solidFill>
                  <a:schemeClr val="tx1">
                    <a:lumMod val="95000"/>
                    <a:lumOff val="5000"/>
                  </a:schemeClr>
                </a:solidFill>
              </a:rPr>
              <a:t>Target Device – PC | Consoles</a:t>
            </a:r>
          </a:p>
          <a:p>
            <a:r>
              <a:rPr lang="en-US" b="1">
                <a:solidFill>
                  <a:schemeClr val="tx1">
                    <a:lumMod val="95000"/>
                    <a:lumOff val="5000"/>
                  </a:schemeClr>
                </a:solidFill>
              </a:rPr>
              <a:t>Target Audience – 18+ Adventure, puzzle gamers</a:t>
            </a:r>
          </a:p>
          <a:p>
            <a:r>
              <a:rPr lang="en-US" b="1">
                <a:solidFill>
                  <a:schemeClr val="tx1">
                    <a:lumMod val="95000"/>
                    <a:lumOff val="5000"/>
                  </a:schemeClr>
                </a:solidFill>
              </a:rPr>
              <a:t>Game engine – Unity</a:t>
            </a:r>
          </a:p>
          <a:p>
            <a:r>
              <a:rPr lang="en-US" b="1">
                <a:solidFill>
                  <a:schemeClr val="tx1">
                    <a:lumMod val="95000"/>
                    <a:lumOff val="5000"/>
                  </a:schemeClr>
                </a:solidFill>
              </a:rPr>
              <a:t>Price - $10 USD                         (36.6K copies </a:t>
            </a:r>
            <a:r>
              <a:rPr lang="en-US" b="1" err="1">
                <a:solidFill>
                  <a:schemeClr val="tx1">
                    <a:lumMod val="95000"/>
                    <a:lumOff val="5000"/>
                  </a:schemeClr>
                </a:solidFill>
              </a:rPr>
              <a:t>approx</a:t>
            </a:r>
            <a:r>
              <a:rPr lang="en-US" b="1">
                <a:solidFill>
                  <a:schemeClr val="tx1">
                    <a:lumMod val="95000"/>
                    <a:lumOff val="5000"/>
                  </a:schemeClr>
                </a:solidFill>
              </a:rPr>
              <a:t>)</a:t>
            </a:r>
          </a:p>
          <a:p>
            <a:endParaRPr lang="en-US"/>
          </a:p>
          <a:p>
            <a:endParaRPr lang="en-US"/>
          </a:p>
          <a:p>
            <a:endParaRPr lang="en-IN"/>
          </a:p>
        </p:txBody>
      </p:sp>
      <p:sp>
        <p:nvSpPr>
          <p:cNvPr id="2" name="TextBox 1">
            <a:extLst>
              <a:ext uri="{FF2B5EF4-FFF2-40B4-BE49-F238E27FC236}">
                <a16:creationId xmlns:a16="http://schemas.microsoft.com/office/drawing/2014/main" id="{339B3CB9-D5AD-4C4C-C4FB-67BA8BCB78CB}"/>
              </a:ext>
            </a:extLst>
          </p:cNvPr>
          <p:cNvSpPr txBox="1"/>
          <p:nvPr/>
        </p:nvSpPr>
        <p:spPr>
          <a:xfrm>
            <a:off x="367399" y="557247"/>
            <a:ext cx="6619461" cy="2862322"/>
          </a:xfrm>
          <a:prstGeom prst="rect">
            <a:avLst/>
          </a:prstGeom>
          <a:noFill/>
        </p:spPr>
        <p:txBody>
          <a:bodyPr wrap="square" rtlCol="0">
            <a:spAutoFit/>
          </a:bodyPr>
          <a:lstStyle/>
          <a:p>
            <a:r>
              <a:rPr lang="en-IN" sz="2000" b="1"/>
              <a:t>Planet of Twins is a Cooperative adventure game filled with different puzzles forged in a 3D world. It offers a unique character controlling system that players have to utilize to solve the challenges in their path.</a:t>
            </a:r>
          </a:p>
          <a:p>
            <a:r>
              <a:rPr lang="en-IN" sz="2000" b="1"/>
              <a:t> </a:t>
            </a:r>
          </a:p>
          <a:p>
            <a:r>
              <a:rPr lang="en-IN" sz="2000" b="1"/>
              <a:t>Power of their bond combined with their gifts from their clan to restore balance in their planet</a:t>
            </a:r>
          </a:p>
          <a:p>
            <a:endParaRPr lang="en-IN" sz="2000" b="1"/>
          </a:p>
        </p:txBody>
      </p:sp>
      <p:pic>
        <p:nvPicPr>
          <p:cNvPr id="4" name="Picture 3">
            <a:extLst>
              <a:ext uri="{FF2B5EF4-FFF2-40B4-BE49-F238E27FC236}">
                <a16:creationId xmlns:a16="http://schemas.microsoft.com/office/drawing/2014/main" id="{C2D1EFF3-7794-01DA-32C4-17A31A3B1B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1001" y="557247"/>
            <a:ext cx="5378192" cy="3049553"/>
          </a:xfrm>
          <a:prstGeom prst="rect">
            <a:avLst/>
          </a:prstGeom>
        </p:spPr>
      </p:pic>
      <p:pic>
        <p:nvPicPr>
          <p:cNvPr id="8" name="Picture 7">
            <a:extLst>
              <a:ext uri="{FF2B5EF4-FFF2-40B4-BE49-F238E27FC236}">
                <a16:creationId xmlns:a16="http://schemas.microsoft.com/office/drawing/2014/main" id="{D13769C0-E5B8-56C4-45FF-6EF191E6DF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6933" y="3606801"/>
            <a:ext cx="4080934" cy="3251200"/>
          </a:xfrm>
          <a:prstGeom prst="rect">
            <a:avLst/>
          </a:prstGeom>
        </p:spPr>
      </p:pic>
      <p:pic>
        <p:nvPicPr>
          <p:cNvPr id="10" name="Picture 9">
            <a:extLst>
              <a:ext uri="{FF2B5EF4-FFF2-40B4-BE49-F238E27FC236}">
                <a16:creationId xmlns:a16="http://schemas.microsoft.com/office/drawing/2014/main" id="{C2485FDD-8A3C-0C73-DF66-2F97FA7CD7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606798"/>
            <a:ext cx="3826933" cy="3251201"/>
          </a:xfrm>
          <a:prstGeom prst="rect">
            <a:avLst/>
          </a:prstGeom>
        </p:spPr>
      </p:pic>
    </p:spTree>
    <p:extLst>
      <p:ext uri="{BB962C8B-B14F-4D97-AF65-F5344CB8AC3E}">
        <p14:creationId xmlns:p14="http://schemas.microsoft.com/office/powerpoint/2010/main" val="4008088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105174-071A-4257-860A-5EE2D11DD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IN"/>
          </a:p>
        </p:txBody>
      </p:sp>
      <p:sp>
        <p:nvSpPr>
          <p:cNvPr id="14" name="Freeform 5">
            <a:extLst>
              <a:ext uri="{FF2B5EF4-FFF2-40B4-BE49-F238E27FC236}">
                <a16:creationId xmlns:a16="http://schemas.microsoft.com/office/drawing/2014/main" id="{E17B217C-3C66-46B3-9E9D-2771AA2A2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16" name="Rectangle 15">
            <a:extLst>
              <a:ext uri="{FF2B5EF4-FFF2-40B4-BE49-F238E27FC236}">
                <a16:creationId xmlns:a16="http://schemas.microsoft.com/office/drawing/2014/main" id="{8A848D99-5D8B-49F5-97E9-AA7C3F5F2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 name="TextBox 6">
            <a:extLst>
              <a:ext uri="{FF2B5EF4-FFF2-40B4-BE49-F238E27FC236}">
                <a16:creationId xmlns:a16="http://schemas.microsoft.com/office/drawing/2014/main" id="{1EADF3B7-EECE-87FB-09D7-F4C179652304}"/>
              </a:ext>
            </a:extLst>
          </p:cNvPr>
          <p:cNvSpPr txBox="1"/>
          <p:nvPr/>
        </p:nvSpPr>
        <p:spPr>
          <a:xfrm>
            <a:off x="509157" y="1010653"/>
            <a:ext cx="4078886" cy="3954379"/>
          </a:xfrm>
          <a:prstGeom prst="rect">
            <a:avLst/>
          </a:prstGeom>
        </p:spPr>
        <p:txBody>
          <a:bodyPr vert="horz" lIns="91440" tIns="45720" rIns="91440" bIns="45720" rtlCol="0" anchor="ctr">
            <a:normAutofit/>
          </a:bodyPr>
          <a:lstStyle/>
          <a:p>
            <a:pPr>
              <a:spcBef>
                <a:spcPts val="1000"/>
              </a:spcBef>
              <a:buClr>
                <a:schemeClr val="accent1"/>
              </a:buClr>
              <a:buSzPct val="80000"/>
            </a:pPr>
            <a:r>
              <a:rPr lang="en-US">
                <a:solidFill>
                  <a:srgbClr val="FFFFFF"/>
                </a:solidFill>
              </a:rPr>
              <a:t>Unique Player Controls – </a:t>
            </a:r>
          </a:p>
          <a:p>
            <a:pPr>
              <a:spcBef>
                <a:spcPts val="1000"/>
              </a:spcBef>
              <a:buClr>
                <a:schemeClr val="accent1"/>
              </a:buClr>
              <a:buSzPct val="80000"/>
            </a:pPr>
            <a:endParaRPr lang="en-US">
              <a:solidFill>
                <a:srgbClr val="FFFFFF"/>
              </a:solidFill>
            </a:endParaRPr>
          </a:p>
          <a:p>
            <a:pPr>
              <a:spcBef>
                <a:spcPts val="1000"/>
              </a:spcBef>
              <a:buClr>
                <a:schemeClr val="accent1"/>
              </a:buClr>
              <a:buSzPct val="80000"/>
            </a:pPr>
            <a:r>
              <a:rPr lang="en-US">
                <a:solidFill>
                  <a:srgbClr val="FFFFFF"/>
                </a:solidFill>
              </a:rPr>
              <a:t>A unique way to control the characters</a:t>
            </a:r>
          </a:p>
          <a:p>
            <a:pPr>
              <a:spcBef>
                <a:spcPts val="1000"/>
              </a:spcBef>
              <a:buClr>
                <a:schemeClr val="accent1"/>
              </a:buClr>
              <a:buSzPct val="80000"/>
            </a:pPr>
            <a:endParaRPr lang="en-US">
              <a:solidFill>
                <a:srgbClr val="FFFFFF"/>
              </a:solidFill>
            </a:endParaRPr>
          </a:p>
          <a:p>
            <a:pPr>
              <a:spcBef>
                <a:spcPts val="1000"/>
              </a:spcBef>
              <a:buClr>
                <a:schemeClr val="accent1"/>
              </a:buClr>
              <a:buSzPct val="80000"/>
            </a:pPr>
            <a:r>
              <a:rPr lang="en-US">
                <a:solidFill>
                  <a:srgbClr val="FFFFFF"/>
                </a:solidFill>
              </a:rPr>
              <a:t>Both characters reach together to advance in the level</a:t>
            </a:r>
          </a:p>
          <a:p>
            <a:pPr>
              <a:spcBef>
                <a:spcPts val="1000"/>
              </a:spcBef>
              <a:buClr>
                <a:schemeClr val="accent1"/>
              </a:buClr>
              <a:buSzPct val="80000"/>
            </a:pPr>
            <a:endParaRPr lang="en-US">
              <a:solidFill>
                <a:srgbClr val="FFFFFF"/>
              </a:solidFill>
            </a:endParaRPr>
          </a:p>
          <a:p>
            <a:pPr>
              <a:spcBef>
                <a:spcPts val="1000"/>
              </a:spcBef>
              <a:buClr>
                <a:schemeClr val="accent1"/>
              </a:buClr>
              <a:buSzPct val="80000"/>
            </a:pPr>
            <a:r>
              <a:rPr lang="en-US">
                <a:solidFill>
                  <a:srgbClr val="FFFFFF"/>
                </a:solidFill>
              </a:rPr>
              <a:t>Keeps player attentive to the surroundings</a:t>
            </a:r>
          </a:p>
        </p:txBody>
      </p:sp>
      <p:pic>
        <p:nvPicPr>
          <p:cNvPr id="5" name="movemnt">
            <a:hlinkClick r:id="" action="ppaction://media"/>
            <a:extLst>
              <a:ext uri="{FF2B5EF4-FFF2-40B4-BE49-F238E27FC236}">
                <a16:creationId xmlns:a16="http://schemas.microsoft.com/office/drawing/2014/main" id="{D56F79FE-9428-FDE2-D221-461F339F1205}"/>
              </a:ext>
            </a:extLst>
          </p:cNvPr>
          <p:cNvPicPr>
            <a:picLocks noGrp="1" noChangeAspect="1"/>
          </p:cNvPicPr>
          <p:nvPr>
            <p:ph idx="1"/>
            <a:videoFile r:link="rId2"/>
            <p:extLst>
              <p:ext uri="{DAA4B4D4-6D71-4841-9C94-3DE7FCFB9230}">
                <p14:media xmlns:p14="http://schemas.microsoft.com/office/powerpoint/2010/main" r:embed="rId1">
                  <p14:fade in="250" out="250"/>
                </p14:media>
              </p:ext>
            </p:extLst>
          </p:nvPr>
        </p:nvPicPr>
        <p:blipFill>
          <a:blip r:embed="rId4"/>
          <a:stretch>
            <a:fillRect/>
          </a:stretch>
        </p:blipFill>
        <p:spPr>
          <a:xfrm>
            <a:off x="4652210" y="540327"/>
            <a:ext cx="7030633" cy="5777346"/>
          </a:xfrm>
          <a:prstGeom prst="roundRect">
            <a:avLst>
              <a:gd name="adj" fmla="val 0"/>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534804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105174-071A-4257-860A-5EE2D11DD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IN"/>
          </a:p>
        </p:txBody>
      </p:sp>
      <p:sp>
        <p:nvSpPr>
          <p:cNvPr id="14" name="Freeform 5">
            <a:extLst>
              <a:ext uri="{FF2B5EF4-FFF2-40B4-BE49-F238E27FC236}">
                <a16:creationId xmlns:a16="http://schemas.microsoft.com/office/drawing/2014/main" id="{E17B217C-3C66-46B3-9E9D-2771AA2A2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16" name="Rectangle 15">
            <a:extLst>
              <a:ext uri="{FF2B5EF4-FFF2-40B4-BE49-F238E27FC236}">
                <a16:creationId xmlns:a16="http://schemas.microsoft.com/office/drawing/2014/main" id="{8A848D99-5D8B-49F5-97E9-AA7C3F5F2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extBox 1">
            <a:extLst>
              <a:ext uri="{FF2B5EF4-FFF2-40B4-BE49-F238E27FC236}">
                <a16:creationId xmlns:a16="http://schemas.microsoft.com/office/drawing/2014/main" id="{25481A28-B16F-3A31-FD1A-57B97065D335}"/>
              </a:ext>
            </a:extLst>
          </p:cNvPr>
          <p:cNvSpPr txBox="1"/>
          <p:nvPr/>
        </p:nvSpPr>
        <p:spPr>
          <a:xfrm>
            <a:off x="507594" y="1410299"/>
            <a:ext cx="3879922" cy="3693319"/>
          </a:xfrm>
          <a:prstGeom prst="rect">
            <a:avLst/>
          </a:prstGeom>
          <a:noFill/>
        </p:spPr>
        <p:txBody>
          <a:bodyPr wrap="square" rtlCol="0">
            <a:spAutoFit/>
          </a:bodyPr>
          <a:lstStyle/>
          <a:p>
            <a:r>
              <a:rPr lang="en-IN"/>
              <a:t>Challenging Health system –</a:t>
            </a:r>
          </a:p>
          <a:p>
            <a:endParaRPr lang="en-IN"/>
          </a:p>
          <a:p>
            <a:r>
              <a:rPr lang="en-IN"/>
              <a:t>A Unique health system for characters</a:t>
            </a:r>
          </a:p>
          <a:p>
            <a:endParaRPr lang="en-IN"/>
          </a:p>
          <a:p>
            <a:r>
              <a:rPr lang="en-IN"/>
              <a:t>The further the distance between the character, the less their health is. </a:t>
            </a:r>
          </a:p>
          <a:p>
            <a:endParaRPr lang="en-IN"/>
          </a:p>
          <a:p>
            <a:r>
              <a:rPr lang="en-IN"/>
              <a:t>Keeps players on lookout for ways to solve the puzzle by being at the minimum risk.</a:t>
            </a:r>
          </a:p>
          <a:p>
            <a:r>
              <a:rPr lang="en-IN"/>
              <a:t> </a:t>
            </a:r>
          </a:p>
        </p:txBody>
      </p:sp>
      <p:pic>
        <p:nvPicPr>
          <p:cNvPr id="8" name="health">
            <a:hlinkClick r:id="" action="ppaction://media"/>
            <a:extLst>
              <a:ext uri="{FF2B5EF4-FFF2-40B4-BE49-F238E27FC236}">
                <a16:creationId xmlns:a16="http://schemas.microsoft.com/office/drawing/2014/main" id="{F4F9E528-9E36-DB77-46D1-4DA8677217B9}"/>
              </a:ext>
            </a:extLst>
          </p:cNvPr>
          <p:cNvPicPr>
            <a:picLocks noChangeAspect="1"/>
          </p:cNvPicPr>
          <p:nvPr>
            <a:videoFile r:link="rId2"/>
            <p:extLst>
              <p:ext uri="{DAA4B4D4-6D71-4841-9C94-3DE7FCFB9230}">
                <p14:media xmlns:p14="http://schemas.microsoft.com/office/powerpoint/2010/main" r:embed="rId1">
                  <p14:fade in="250" out="500"/>
                </p14:media>
              </p:ext>
            </p:extLst>
          </p:nvPr>
        </p:nvPicPr>
        <p:blipFill>
          <a:blip r:embed="rId4"/>
          <a:stretch>
            <a:fillRect/>
          </a:stretch>
        </p:blipFill>
        <p:spPr>
          <a:xfrm>
            <a:off x="4542182" y="473242"/>
            <a:ext cx="7142551" cy="5867268"/>
          </a:xfrm>
          <a:prstGeom prst="rect">
            <a:avLst/>
          </a:prstGeom>
        </p:spPr>
      </p:pic>
    </p:spTree>
    <p:extLst>
      <p:ext uri="{BB962C8B-B14F-4D97-AF65-F5344CB8AC3E}">
        <p14:creationId xmlns:p14="http://schemas.microsoft.com/office/powerpoint/2010/main" val="358774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D105174-071A-4257-860A-5EE2D11DD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IN"/>
          </a:p>
        </p:txBody>
      </p:sp>
      <p:sp>
        <p:nvSpPr>
          <p:cNvPr id="16" name="Freeform 5">
            <a:extLst>
              <a:ext uri="{FF2B5EF4-FFF2-40B4-BE49-F238E27FC236}">
                <a16:creationId xmlns:a16="http://schemas.microsoft.com/office/drawing/2014/main" id="{E17B217C-3C66-46B3-9E9D-2771AA2A2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18" name="Rectangle 17">
            <a:extLst>
              <a:ext uri="{FF2B5EF4-FFF2-40B4-BE49-F238E27FC236}">
                <a16:creationId xmlns:a16="http://schemas.microsoft.com/office/drawing/2014/main" id="{8A848D99-5D8B-49F5-97E9-AA7C3F5F2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 name="TextBox 8">
            <a:extLst>
              <a:ext uri="{FF2B5EF4-FFF2-40B4-BE49-F238E27FC236}">
                <a16:creationId xmlns:a16="http://schemas.microsoft.com/office/drawing/2014/main" id="{B25DF7D3-D4BC-B05B-0C79-9DFFC7B944E2}"/>
              </a:ext>
            </a:extLst>
          </p:cNvPr>
          <p:cNvSpPr txBox="1"/>
          <p:nvPr/>
        </p:nvSpPr>
        <p:spPr>
          <a:xfrm>
            <a:off x="684198" y="866274"/>
            <a:ext cx="4393128" cy="4932947"/>
          </a:xfrm>
          <a:prstGeom prst="rect">
            <a:avLst/>
          </a:prstGeom>
        </p:spPr>
        <p:txBody>
          <a:bodyPr vert="horz" lIns="91440" tIns="45720" rIns="91440" bIns="45720" rtlCol="0" anchor="ctr">
            <a:normAutofit/>
          </a:bodyPr>
          <a:lstStyle/>
          <a:p>
            <a:pPr>
              <a:spcBef>
                <a:spcPts val="1000"/>
              </a:spcBef>
              <a:buClr>
                <a:schemeClr val="accent1"/>
              </a:buClr>
              <a:buSzPct val="80000"/>
            </a:pPr>
            <a:r>
              <a:rPr lang="en-US" sz="1600">
                <a:solidFill>
                  <a:srgbClr val="FFFFFF"/>
                </a:solidFill>
              </a:rPr>
              <a:t>Weaver’s Gate – </a:t>
            </a:r>
          </a:p>
          <a:p>
            <a:pPr>
              <a:spcBef>
                <a:spcPts val="1000"/>
              </a:spcBef>
              <a:buClr>
                <a:schemeClr val="accent1"/>
              </a:buClr>
              <a:buSzPct val="80000"/>
            </a:pPr>
            <a:endParaRPr lang="en-US" sz="1600">
              <a:solidFill>
                <a:srgbClr val="FFFFFF"/>
              </a:solidFill>
            </a:endParaRPr>
          </a:p>
          <a:p>
            <a:pPr>
              <a:spcBef>
                <a:spcPts val="1000"/>
              </a:spcBef>
              <a:buClr>
                <a:schemeClr val="accent1"/>
              </a:buClr>
              <a:buSzPct val="80000"/>
            </a:pPr>
            <a:r>
              <a:rPr lang="en-US" sz="1600">
                <a:solidFill>
                  <a:srgbClr val="FFFFFF"/>
                </a:solidFill>
              </a:rPr>
              <a:t>This allows characters to teleport their soul to the other side and help them out of danger or trap.</a:t>
            </a:r>
          </a:p>
          <a:p>
            <a:pPr>
              <a:spcBef>
                <a:spcPts val="1000"/>
              </a:spcBef>
              <a:buClr>
                <a:schemeClr val="accent1"/>
              </a:buClr>
              <a:buSzPct val="80000"/>
            </a:pPr>
            <a:br>
              <a:rPr lang="en-US" sz="1600">
                <a:solidFill>
                  <a:srgbClr val="FFFFFF"/>
                </a:solidFill>
              </a:rPr>
            </a:br>
            <a:r>
              <a:rPr lang="en-US" sz="1600">
                <a:solidFill>
                  <a:srgbClr val="FFFFFF"/>
                </a:solidFill>
              </a:rPr>
              <a:t>When in danger the life of the characters will start dwindling, that’s when ability can be activated.</a:t>
            </a:r>
          </a:p>
          <a:p>
            <a:pPr>
              <a:spcBef>
                <a:spcPts val="1000"/>
              </a:spcBef>
              <a:buClr>
                <a:schemeClr val="accent1"/>
              </a:buClr>
              <a:buSzPct val="80000"/>
            </a:pPr>
            <a:endParaRPr lang="en-US" sz="1600">
              <a:solidFill>
                <a:srgbClr val="FFFFFF"/>
              </a:solidFill>
            </a:endParaRPr>
          </a:p>
          <a:p>
            <a:pPr>
              <a:spcBef>
                <a:spcPts val="1000"/>
              </a:spcBef>
              <a:buClr>
                <a:schemeClr val="accent1"/>
              </a:buClr>
              <a:buSzPct val="80000"/>
            </a:pPr>
            <a:r>
              <a:rPr lang="en-US" sz="1600">
                <a:solidFill>
                  <a:srgbClr val="FFFFFF"/>
                </a:solidFill>
              </a:rPr>
              <a:t>Activation only available at the time of danger (Initially)</a:t>
            </a:r>
          </a:p>
        </p:txBody>
      </p:sp>
      <p:pic>
        <p:nvPicPr>
          <p:cNvPr id="8" name="ghostAbility">
            <a:hlinkClick r:id="" action="ppaction://media"/>
            <a:extLst>
              <a:ext uri="{FF2B5EF4-FFF2-40B4-BE49-F238E27FC236}">
                <a16:creationId xmlns:a16="http://schemas.microsoft.com/office/drawing/2014/main" id="{A9A3FC84-795C-CD53-BA78-49BDD6BB4261}"/>
              </a:ext>
            </a:extLst>
          </p:cNvPr>
          <p:cNvPicPr>
            <a:picLocks noGrp="1" noChangeAspect="1"/>
          </p:cNvPicPr>
          <p:nvPr>
            <p:ph idx="1"/>
            <a:videoFile r:link="rId2"/>
            <p:extLst>
              <p:ext uri="{DAA4B4D4-6D71-4841-9C94-3DE7FCFB9230}">
                <p14:media xmlns:p14="http://schemas.microsoft.com/office/powerpoint/2010/main" r:embed="rId1">
                  <p14:fade in="250" out="500"/>
                </p14:media>
              </p:ext>
            </p:extLst>
          </p:nvPr>
        </p:nvPicPr>
        <p:blipFill>
          <a:blip r:embed="rId4"/>
          <a:stretch>
            <a:fillRect/>
          </a:stretch>
        </p:blipFill>
        <p:spPr>
          <a:xfrm>
            <a:off x="5227982" y="437322"/>
            <a:ext cx="6469373" cy="5876103"/>
          </a:xfrm>
          <a:prstGeom prst="roundRect">
            <a:avLst>
              <a:gd name="adj" fmla="val 1858"/>
            </a:avLst>
          </a:prstGeom>
          <a:effectLst>
            <a:outerShdw blurRad="50800" dist="50800" dir="5400000" algn="tl" rotWithShape="0">
              <a:srgbClr val="000000">
                <a:alpha val="43000"/>
              </a:srgbClr>
            </a:outerShdw>
          </a:effectLst>
        </p:spPr>
      </p:pic>
      <p:sp>
        <p:nvSpPr>
          <p:cNvPr id="2" name="TextBox 1">
            <a:extLst>
              <a:ext uri="{FF2B5EF4-FFF2-40B4-BE49-F238E27FC236}">
                <a16:creationId xmlns:a16="http://schemas.microsoft.com/office/drawing/2014/main" id="{5266AD27-9562-935F-D468-F47730413E23}"/>
              </a:ext>
            </a:extLst>
          </p:cNvPr>
          <p:cNvSpPr txBox="1"/>
          <p:nvPr/>
        </p:nvSpPr>
        <p:spPr>
          <a:xfrm>
            <a:off x="2448829" y="6137300"/>
            <a:ext cx="3879781" cy="261610"/>
          </a:xfrm>
          <a:prstGeom prst="rect">
            <a:avLst/>
          </a:prstGeom>
          <a:noFill/>
        </p:spPr>
        <p:txBody>
          <a:bodyPr wrap="square" rtlCol="0">
            <a:spAutoFit/>
          </a:bodyPr>
          <a:lstStyle/>
          <a:p>
            <a:r>
              <a:rPr lang="en-US" sz="1100">
                <a:solidFill>
                  <a:srgbClr val="FFFFFF"/>
                </a:solidFill>
              </a:rPr>
              <a:t>*Video does not represent final product</a:t>
            </a:r>
            <a:endParaRPr lang="en-IN" sz="1600"/>
          </a:p>
        </p:txBody>
      </p:sp>
    </p:spTree>
    <p:extLst>
      <p:ext uri="{BB962C8B-B14F-4D97-AF65-F5344CB8AC3E}">
        <p14:creationId xmlns:p14="http://schemas.microsoft.com/office/powerpoint/2010/main" val="27420432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1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IN"/>
            </a:p>
          </p:txBody>
        </p:sp>
      </p:grpSp>
      <p:sp>
        <p:nvSpPr>
          <p:cNvPr id="13" name="Rectangle 1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Content Placeholder 18">
            <a:extLst>
              <a:ext uri="{FF2B5EF4-FFF2-40B4-BE49-F238E27FC236}">
                <a16:creationId xmlns:a16="http://schemas.microsoft.com/office/drawing/2014/main" id="{AC8129AF-298F-501D-8B23-DD0E30FC5D9A}"/>
              </a:ext>
            </a:extLst>
          </p:cNvPr>
          <p:cNvSpPr>
            <a:spLocks noGrp="1"/>
          </p:cNvSpPr>
          <p:nvPr>
            <p:ph idx="1"/>
          </p:nvPr>
        </p:nvSpPr>
        <p:spPr>
          <a:xfrm>
            <a:off x="1143000" y="4492487"/>
            <a:ext cx="8837613" cy="1527312"/>
          </a:xfrm>
        </p:spPr>
        <p:txBody>
          <a:bodyPr/>
          <a:lstStyle/>
          <a:p>
            <a:r>
              <a:rPr lang="en-IN" dirty="0"/>
              <a:t>While there are was not any direct game with similar control scheme but there were few games with dual character control in the puzzle and adventure genre that are quite popular in the market. Due to popularity of games like it takes two, little nightmares and Brothers, There is significant potential for planet of twins too in the market.</a:t>
            </a:r>
          </a:p>
        </p:txBody>
      </p:sp>
      <p:pic>
        <p:nvPicPr>
          <p:cNvPr id="21" name="Picture 20">
            <a:extLst>
              <a:ext uri="{FF2B5EF4-FFF2-40B4-BE49-F238E27FC236}">
                <a16:creationId xmlns:a16="http://schemas.microsoft.com/office/drawing/2014/main" id="{F8EA3CC7-9642-8477-3543-5BB8C2C5128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68325" y="1231495"/>
            <a:ext cx="5466241" cy="3074760"/>
          </a:xfrm>
          <a:prstGeom prst="rect">
            <a:avLst/>
          </a:prstGeom>
        </p:spPr>
      </p:pic>
      <p:pic>
        <p:nvPicPr>
          <p:cNvPr id="23" name="Picture 22">
            <a:extLst>
              <a:ext uri="{FF2B5EF4-FFF2-40B4-BE49-F238E27FC236}">
                <a16:creationId xmlns:a16="http://schemas.microsoft.com/office/drawing/2014/main" id="{49F0DD0C-23AC-5B78-877E-87BBCAFD9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445" y="1227482"/>
            <a:ext cx="5182049" cy="3025402"/>
          </a:xfrm>
          <a:prstGeom prst="rect">
            <a:avLst/>
          </a:prstGeom>
        </p:spPr>
      </p:pic>
      <p:sp>
        <p:nvSpPr>
          <p:cNvPr id="2" name="TextBox 1">
            <a:extLst>
              <a:ext uri="{FF2B5EF4-FFF2-40B4-BE49-F238E27FC236}">
                <a16:creationId xmlns:a16="http://schemas.microsoft.com/office/drawing/2014/main" id="{3198A56F-4A4D-E1B3-4B34-119E0E163A38}"/>
              </a:ext>
            </a:extLst>
          </p:cNvPr>
          <p:cNvSpPr txBox="1"/>
          <p:nvPr/>
        </p:nvSpPr>
        <p:spPr>
          <a:xfrm>
            <a:off x="3723412" y="583598"/>
            <a:ext cx="5182049" cy="461665"/>
          </a:xfrm>
          <a:prstGeom prst="rect">
            <a:avLst/>
          </a:prstGeom>
          <a:noFill/>
        </p:spPr>
        <p:txBody>
          <a:bodyPr wrap="square" rtlCol="0">
            <a:spAutoFit/>
          </a:bodyPr>
          <a:lstStyle/>
          <a:p>
            <a:pPr algn="ctr"/>
            <a:r>
              <a:rPr lang="en-IN" sz="2400" b="1"/>
              <a:t>THE MARKET</a:t>
            </a:r>
            <a:endParaRPr lang="en-IN" b="1"/>
          </a:p>
        </p:txBody>
      </p:sp>
    </p:spTree>
    <p:extLst>
      <p:ext uri="{BB962C8B-B14F-4D97-AF65-F5344CB8AC3E}">
        <p14:creationId xmlns:p14="http://schemas.microsoft.com/office/powerpoint/2010/main" val="206356680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1109B5D-BC35-4376-98A2-F53B03E4E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 name="Freeform 5">
            <a:extLst>
              <a:ext uri="{FF2B5EF4-FFF2-40B4-BE49-F238E27FC236}">
                <a16:creationId xmlns:a16="http://schemas.microsoft.com/office/drawing/2014/main" id="{94D90C11-98A3-40E3-B04C-A3025D645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12" name="Rectangle 11">
            <a:extLst>
              <a:ext uri="{FF2B5EF4-FFF2-40B4-BE49-F238E27FC236}">
                <a16:creationId xmlns:a16="http://schemas.microsoft.com/office/drawing/2014/main" id="{A3B28FB1-97C9-4A9E-A45B-356508C2C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 name="TextBox 6">
            <a:extLst>
              <a:ext uri="{FF2B5EF4-FFF2-40B4-BE49-F238E27FC236}">
                <a16:creationId xmlns:a16="http://schemas.microsoft.com/office/drawing/2014/main" id="{61CE69A3-7C90-6CC2-E778-26F347B3D440}"/>
              </a:ext>
            </a:extLst>
          </p:cNvPr>
          <p:cNvSpPr txBox="1"/>
          <p:nvPr/>
        </p:nvSpPr>
        <p:spPr>
          <a:xfrm>
            <a:off x="3305894" y="491987"/>
            <a:ext cx="5138531" cy="461665"/>
          </a:xfrm>
          <a:prstGeom prst="rect">
            <a:avLst/>
          </a:prstGeom>
          <a:noFill/>
        </p:spPr>
        <p:txBody>
          <a:bodyPr wrap="square" rtlCol="0">
            <a:spAutoFit/>
          </a:bodyPr>
          <a:lstStyle/>
          <a:p>
            <a:pPr algn="ctr"/>
            <a:r>
              <a:rPr lang="en-IN" sz="2400" b="1"/>
              <a:t>DEVELOPMENT PLAN</a:t>
            </a:r>
          </a:p>
        </p:txBody>
      </p:sp>
      <p:graphicFrame>
        <p:nvGraphicFramePr>
          <p:cNvPr id="5" name="Chart 4">
            <a:extLst>
              <a:ext uri="{FF2B5EF4-FFF2-40B4-BE49-F238E27FC236}">
                <a16:creationId xmlns:a16="http://schemas.microsoft.com/office/drawing/2014/main" id="{8ED54113-F03D-FDEE-C031-67D59573D131}"/>
              </a:ext>
            </a:extLst>
          </p:cNvPr>
          <p:cNvGraphicFramePr/>
          <p:nvPr>
            <p:extLst>
              <p:ext uri="{D42A27DB-BD31-4B8C-83A1-F6EECF244321}">
                <p14:modId xmlns:p14="http://schemas.microsoft.com/office/powerpoint/2010/main" val="4079150706"/>
              </p:ext>
            </p:extLst>
          </p:nvPr>
        </p:nvGraphicFramePr>
        <p:xfrm>
          <a:off x="2941982" y="1033165"/>
          <a:ext cx="8528121" cy="4998667"/>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F069CFC6-A2B6-E19A-8174-3C77ED4F1E4A}"/>
              </a:ext>
            </a:extLst>
          </p:cNvPr>
          <p:cNvSpPr txBox="1"/>
          <p:nvPr/>
        </p:nvSpPr>
        <p:spPr>
          <a:xfrm>
            <a:off x="542467" y="1386090"/>
            <a:ext cx="2146853" cy="3970318"/>
          </a:xfrm>
          <a:prstGeom prst="rect">
            <a:avLst/>
          </a:prstGeom>
          <a:noFill/>
        </p:spPr>
        <p:txBody>
          <a:bodyPr wrap="square" rtlCol="0">
            <a:spAutoFit/>
          </a:bodyPr>
          <a:lstStyle/>
          <a:p>
            <a:r>
              <a:rPr lang="en-US"/>
              <a:t>Development plan for the project planet of twins.</a:t>
            </a:r>
          </a:p>
          <a:p>
            <a:endParaRPr lang="en-US"/>
          </a:p>
          <a:p>
            <a:r>
              <a:rPr lang="en-US"/>
              <a:t>There will be a demo version available for free </a:t>
            </a:r>
          </a:p>
          <a:p>
            <a:endParaRPr lang="en-US"/>
          </a:p>
          <a:p>
            <a:r>
              <a:rPr lang="en-US"/>
              <a:t>Based on feedback the game will be finalized and  released.</a:t>
            </a:r>
          </a:p>
        </p:txBody>
      </p:sp>
    </p:spTree>
    <p:extLst>
      <p:ext uri="{BB962C8B-B14F-4D97-AF65-F5344CB8AC3E}">
        <p14:creationId xmlns:p14="http://schemas.microsoft.com/office/powerpoint/2010/main" val="124911785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1109B5D-BC35-4376-98A2-F53B03E4E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 name="Freeform 5">
            <a:extLst>
              <a:ext uri="{FF2B5EF4-FFF2-40B4-BE49-F238E27FC236}">
                <a16:creationId xmlns:a16="http://schemas.microsoft.com/office/drawing/2014/main" id="{94D90C11-98A3-40E3-B04C-A3025D645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12" name="Rectangle 11">
            <a:extLst>
              <a:ext uri="{FF2B5EF4-FFF2-40B4-BE49-F238E27FC236}">
                <a16:creationId xmlns:a16="http://schemas.microsoft.com/office/drawing/2014/main" id="{A3B28FB1-97C9-4A9E-A45B-356508C2C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 name="TextBox 6">
            <a:extLst>
              <a:ext uri="{FF2B5EF4-FFF2-40B4-BE49-F238E27FC236}">
                <a16:creationId xmlns:a16="http://schemas.microsoft.com/office/drawing/2014/main" id="{61CE69A3-7C90-6CC2-E778-26F347B3D440}"/>
              </a:ext>
            </a:extLst>
          </p:cNvPr>
          <p:cNvSpPr txBox="1"/>
          <p:nvPr/>
        </p:nvSpPr>
        <p:spPr>
          <a:xfrm>
            <a:off x="3305894" y="491987"/>
            <a:ext cx="5138531" cy="461665"/>
          </a:xfrm>
          <a:prstGeom prst="rect">
            <a:avLst/>
          </a:prstGeom>
          <a:noFill/>
        </p:spPr>
        <p:txBody>
          <a:bodyPr wrap="square" rtlCol="0">
            <a:spAutoFit/>
          </a:bodyPr>
          <a:lstStyle/>
          <a:p>
            <a:pPr algn="ctr"/>
            <a:r>
              <a:rPr lang="en-IN" sz="2400" b="1"/>
              <a:t>The Company’s Roadmap</a:t>
            </a:r>
          </a:p>
        </p:txBody>
      </p:sp>
      <p:sp>
        <p:nvSpPr>
          <p:cNvPr id="4" name="TextBox 3">
            <a:extLst>
              <a:ext uri="{FF2B5EF4-FFF2-40B4-BE49-F238E27FC236}">
                <a16:creationId xmlns:a16="http://schemas.microsoft.com/office/drawing/2014/main" id="{F069CFC6-A2B6-E19A-8174-3C77ED4F1E4A}"/>
              </a:ext>
            </a:extLst>
          </p:cNvPr>
          <p:cNvSpPr txBox="1"/>
          <p:nvPr/>
        </p:nvSpPr>
        <p:spPr>
          <a:xfrm>
            <a:off x="566530" y="1033164"/>
            <a:ext cx="2146853" cy="4247317"/>
          </a:xfrm>
          <a:prstGeom prst="rect">
            <a:avLst/>
          </a:prstGeom>
          <a:noFill/>
        </p:spPr>
        <p:txBody>
          <a:bodyPr wrap="square" rtlCol="0">
            <a:spAutoFit/>
          </a:bodyPr>
          <a:lstStyle/>
          <a:p>
            <a:r>
              <a:rPr lang="en-US"/>
              <a:t>Planet of twins will be presented as company’s face product</a:t>
            </a:r>
          </a:p>
          <a:p>
            <a:endParaRPr lang="en-US"/>
          </a:p>
          <a:p>
            <a:r>
              <a:rPr lang="en-US"/>
              <a:t>Company’s promotion marketing plan will be devised to make presence in the industry through small side projects or snippets of main project</a:t>
            </a:r>
          </a:p>
        </p:txBody>
      </p:sp>
      <p:pic>
        <p:nvPicPr>
          <p:cNvPr id="3" name="Picture 2" descr="A screenshot of a computer&#10;&#10;Description automatically generated">
            <a:extLst>
              <a:ext uri="{FF2B5EF4-FFF2-40B4-BE49-F238E27FC236}">
                <a16:creationId xmlns:a16="http://schemas.microsoft.com/office/drawing/2014/main" id="{26504C6B-E734-4D66-44D6-2FA009B09B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1981" y="1031577"/>
            <a:ext cx="8440049" cy="5136612"/>
          </a:xfrm>
          <a:prstGeom prst="rect">
            <a:avLst/>
          </a:prstGeom>
        </p:spPr>
      </p:pic>
    </p:spTree>
    <p:extLst>
      <p:ext uri="{BB962C8B-B14F-4D97-AF65-F5344CB8AC3E}">
        <p14:creationId xmlns:p14="http://schemas.microsoft.com/office/powerpoint/2010/main" val="152285619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pSp>
        <p:nvGrpSpPr>
          <p:cNvPr id="14" name="Group 13">
            <a:extLst>
              <a:ext uri="{FF2B5EF4-FFF2-40B4-BE49-F238E27FC236}">
                <a16:creationId xmlns:a16="http://schemas.microsoft.com/office/drawing/2014/main" id="{5F72ECA3-2A46-4A5A-8330-12F7E22105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2A4A5C4D-76C1-47EA-A0B6-CF294A5F4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Freeform 5">
              <a:extLst>
                <a:ext uri="{FF2B5EF4-FFF2-40B4-BE49-F238E27FC236}">
                  <a16:creationId xmlns:a16="http://schemas.microsoft.com/office/drawing/2014/main" id="{29BC618C-AD3C-444D-B8CB-6FB6920D48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IN"/>
            </a:p>
          </p:txBody>
        </p:sp>
      </p:grpSp>
      <p:sp>
        <p:nvSpPr>
          <p:cNvPr id="18" name="Rectangle 17">
            <a:extLst>
              <a:ext uri="{FF2B5EF4-FFF2-40B4-BE49-F238E27FC236}">
                <a16:creationId xmlns:a16="http://schemas.microsoft.com/office/drawing/2014/main" id="{029C0D00-401D-42B7-94D8-008C7DAA8E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 name="TextBox 5">
            <a:extLst>
              <a:ext uri="{FF2B5EF4-FFF2-40B4-BE49-F238E27FC236}">
                <a16:creationId xmlns:a16="http://schemas.microsoft.com/office/drawing/2014/main" id="{7BACFF76-A992-8139-2C03-A9D031946B73}"/>
              </a:ext>
            </a:extLst>
          </p:cNvPr>
          <p:cNvSpPr txBox="1"/>
          <p:nvPr/>
        </p:nvSpPr>
        <p:spPr>
          <a:xfrm>
            <a:off x="3417472" y="486065"/>
            <a:ext cx="5138531" cy="461665"/>
          </a:xfrm>
          <a:prstGeom prst="rect">
            <a:avLst/>
          </a:prstGeom>
          <a:noFill/>
        </p:spPr>
        <p:txBody>
          <a:bodyPr wrap="square" rtlCol="0">
            <a:spAutoFit/>
          </a:bodyPr>
          <a:lstStyle/>
          <a:p>
            <a:pPr algn="ctr"/>
            <a:r>
              <a:rPr lang="en-IN" sz="2400" b="1"/>
              <a:t>Future Project Plans</a:t>
            </a:r>
          </a:p>
        </p:txBody>
      </p:sp>
      <p:sp>
        <p:nvSpPr>
          <p:cNvPr id="17" name="TextBox 16">
            <a:extLst>
              <a:ext uri="{FF2B5EF4-FFF2-40B4-BE49-F238E27FC236}">
                <a16:creationId xmlns:a16="http://schemas.microsoft.com/office/drawing/2014/main" id="{DC9DFD9A-4B3A-FDB5-26D5-91ABF74FB72B}"/>
              </a:ext>
            </a:extLst>
          </p:cNvPr>
          <p:cNvSpPr txBox="1"/>
          <p:nvPr/>
        </p:nvSpPr>
        <p:spPr>
          <a:xfrm>
            <a:off x="602904" y="858393"/>
            <a:ext cx="2450540" cy="5509200"/>
          </a:xfrm>
          <a:prstGeom prst="rect">
            <a:avLst/>
          </a:prstGeom>
          <a:noFill/>
        </p:spPr>
        <p:txBody>
          <a:bodyPr wrap="square" rtlCol="0">
            <a:spAutoFit/>
          </a:bodyPr>
          <a:lstStyle/>
          <a:p>
            <a:r>
              <a:rPr lang="en-US" sz="1600"/>
              <a:t>Future plans includes different projects. The project will help in storyline and character progression.</a:t>
            </a:r>
          </a:p>
          <a:p>
            <a:endParaRPr lang="en-US" sz="1600"/>
          </a:p>
          <a:p>
            <a:r>
              <a:rPr lang="en-US" sz="1600"/>
              <a:t>Protagonists will be unveiling the story in  6 iterations. Each gives them new powers and also enhances their control on the existing ones</a:t>
            </a:r>
          </a:p>
          <a:p>
            <a:endParaRPr lang="en-US" sz="1600"/>
          </a:p>
          <a:p>
            <a:r>
              <a:rPr lang="en-US" sz="1600"/>
              <a:t>There journey will consist many curves that reveals why all this happened and who was behind it. It will be up to them to find the root and restore peace.</a:t>
            </a:r>
            <a:endParaRPr lang="en-IN" sz="1600"/>
          </a:p>
        </p:txBody>
      </p:sp>
      <p:pic>
        <p:nvPicPr>
          <p:cNvPr id="20" name="Picture 19" descr="A group of squares with text&#10;&#10;Description automatically generated">
            <a:extLst>
              <a:ext uri="{FF2B5EF4-FFF2-40B4-BE49-F238E27FC236}">
                <a16:creationId xmlns:a16="http://schemas.microsoft.com/office/drawing/2014/main" id="{5400A577-86B0-4DA3-35E9-F28BA6E557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2042" y="1012372"/>
            <a:ext cx="8307054" cy="5201242"/>
          </a:xfrm>
          <a:prstGeom prst="rect">
            <a:avLst/>
          </a:prstGeom>
        </p:spPr>
      </p:pic>
    </p:spTree>
    <p:extLst>
      <p:ext uri="{BB962C8B-B14F-4D97-AF65-F5344CB8AC3E}">
        <p14:creationId xmlns:p14="http://schemas.microsoft.com/office/powerpoint/2010/main" val="146241131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2277</TotalTime>
  <Words>706</Words>
  <Application>Microsoft Office PowerPoint</Application>
  <PresentationFormat>Widescreen</PresentationFormat>
  <Paragraphs>68</Paragraphs>
  <Slides>11</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Wingdings 3</vt:lpstr>
      <vt:lpstr>Ion Boardroom</vt:lpstr>
      <vt:lpstr>Planet of Twins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ASK $350K(USD)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Title]</dc:title>
  <dc:creator>GAURAV K</dc:creator>
  <cp:lastModifiedBy>GAURAV K</cp:lastModifiedBy>
  <cp:revision>92</cp:revision>
  <dcterms:created xsi:type="dcterms:W3CDTF">2023-09-24T15:11:40Z</dcterms:created>
  <dcterms:modified xsi:type="dcterms:W3CDTF">2025-06-11T16:49:36Z</dcterms:modified>
  <cp:contentStatus/>
</cp:coreProperties>
</file>